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421" r:id="rId2"/>
    <p:sldId id="423" r:id="rId3"/>
    <p:sldId id="426" r:id="rId4"/>
    <p:sldId id="431" r:id="rId5"/>
    <p:sldId id="438" r:id="rId6"/>
    <p:sldId id="439" r:id="rId7"/>
    <p:sldId id="440" r:id="rId8"/>
    <p:sldId id="441" r:id="rId9"/>
    <p:sldId id="442" r:id="rId10"/>
    <p:sldId id="443" r:id="rId11"/>
    <p:sldId id="444" r:id="rId12"/>
    <p:sldId id="448" r:id="rId13"/>
    <p:sldId id="450" r:id="rId14"/>
  </p:sldIdLst>
  <p:sldSz cx="9144000" cy="6858000" type="letter"/>
  <p:notesSz cx="7010400" cy="9296400"/>
  <p:defaultTextStyle>
    <a:defPPr>
      <a:defRPr lang="en-US"/>
    </a:defPPr>
    <a:lvl1pPr algn="ctr" rtl="0" eaLnBrk="0" fontAlgn="base" hangingPunct="0">
      <a:spcBef>
        <a:spcPct val="0"/>
      </a:spcBef>
      <a:spcAft>
        <a:spcPct val="0"/>
      </a:spcAft>
      <a:defRPr sz="900" kern="1200">
        <a:solidFill>
          <a:schemeClr val="tx1"/>
        </a:solidFill>
        <a:latin typeface="Arial" charset="0"/>
        <a:ea typeface="+mn-ea"/>
        <a:cs typeface="+mn-cs"/>
      </a:defRPr>
    </a:lvl1pPr>
    <a:lvl2pPr marL="457200" algn="ctr" rtl="0" eaLnBrk="0" fontAlgn="base" hangingPunct="0">
      <a:spcBef>
        <a:spcPct val="0"/>
      </a:spcBef>
      <a:spcAft>
        <a:spcPct val="0"/>
      </a:spcAft>
      <a:defRPr sz="900" kern="1200">
        <a:solidFill>
          <a:schemeClr val="tx1"/>
        </a:solidFill>
        <a:latin typeface="Arial" charset="0"/>
        <a:ea typeface="+mn-ea"/>
        <a:cs typeface="+mn-cs"/>
      </a:defRPr>
    </a:lvl2pPr>
    <a:lvl3pPr marL="914400" algn="ctr" rtl="0" eaLnBrk="0" fontAlgn="base" hangingPunct="0">
      <a:spcBef>
        <a:spcPct val="0"/>
      </a:spcBef>
      <a:spcAft>
        <a:spcPct val="0"/>
      </a:spcAft>
      <a:defRPr sz="900" kern="1200">
        <a:solidFill>
          <a:schemeClr val="tx1"/>
        </a:solidFill>
        <a:latin typeface="Arial" charset="0"/>
        <a:ea typeface="+mn-ea"/>
        <a:cs typeface="+mn-cs"/>
      </a:defRPr>
    </a:lvl3pPr>
    <a:lvl4pPr marL="1371600" algn="ctr" rtl="0" eaLnBrk="0" fontAlgn="base" hangingPunct="0">
      <a:spcBef>
        <a:spcPct val="0"/>
      </a:spcBef>
      <a:spcAft>
        <a:spcPct val="0"/>
      </a:spcAft>
      <a:defRPr sz="900" kern="1200">
        <a:solidFill>
          <a:schemeClr val="tx1"/>
        </a:solidFill>
        <a:latin typeface="Arial" charset="0"/>
        <a:ea typeface="+mn-ea"/>
        <a:cs typeface="+mn-cs"/>
      </a:defRPr>
    </a:lvl4pPr>
    <a:lvl5pPr marL="1828800" algn="ctr" rtl="0" eaLnBrk="0" fontAlgn="base" hangingPunct="0">
      <a:spcBef>
        <a:spcPct val="0"/>
      </a:spcBef>
      <a:spcAft>
        <a:spcPct val="0"/>
      </a:spcAft>
      <a:defRPr sz="900" kern="1200">
        <a:solidFill>
          <a:schemeClr val="tx1"/>
        </a:solidFill>
        <a:latin typeface="Arial" charset="0"/>
        <a:ea typeface="+mn-ea"/>
        <a:cs typeface="+mn-cs"/>
      </a:defRPr>
    </a:lvl5pPr>
    <a:lvl6pPr marL="2286000" algn="l" defTabSz="914400" rtl="0" eaLnBrk="1" latinLnBrk="0" hangingPunct="1">
      <a:defRPr sz="900" kern="1200">
        <a:solidFill>
          <a:schemeClr val="tx1"/>
        </a:solidFill>
        <a:latin typeface="Arial" charset="0"/>
        <a:ea typeface="+mn-ea"/>
        <a:cs typeface="+mn-cs"/>
      </a:defRPr>
    </a:lvl6pPr>
    <a:lvl7pPr marL="2743200" algn="l" defTabSz="914400" rtl="0" eaLnBrk="1" latinLnBrk="0" hangingPunct="1">
      <a:defRPr sz="900" kern="1200">
        <a:solidFill>
          <a:schemeClr val="tx1"/>
        </a:solidFill>
        <a:latin typeface="Arial" charset="0"/>
        <a:ea typeface="+mn-ea"/>
        <a:cs typeface="+mn-cs"/>
      </a:defRPr>
    </a:lvl7pPr>
    <a:lvl8pPr marL="3200400" algn="l" defTabSz="914400" rtl="0" eaLnBrk="1" latinLnBrk="0" hangingPunct="1">
      <a:defRPr sz="900" kern="1200">
        <a:solidFill>
          <a:schemeClr val="tx1"/>
        </a:solidFill>
        <a:latin typeface="Arial" charset="0"/>
        <a:ea typeface="+mn-ea"/>
        <a:cs typeface="+mn-cs"/>
      </a:defRPr>
    </a:lvl8pPr>
    <a:lvl9pPr marL="3657600" algn="l" defTabSz="914400" rtl="0" eaLnBrk="1" latinLnBrk="0" hangingPunct="1">
      <a:defRPr sz="9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66FF"/>
    <a:srgbClr val="F26AFC"/>
    <a:srgbClr val="C86AFC"/>
    <a:srgbClr val="DC6BFB"/>
    <a:srgbClr val="F86BFB"/>
    <a:srgbClr val="B557FB"/>
    <a:srgbClr val="008000"/>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468" autoAdjust="0"/>
    <p:restoredTop sz="94875" autoAdjust="0"/>
  </p:normalViewPr>
  <p:slideViewPr>
    <p:cSldViewPr snapToGrid="0">
      <p:cViewPr varScale="1">
        <p:scale>
          <a:sx n="70" d="100"/>
          <a:sy n="70" d="100"/>
        </p:scale>
        <p:origin x="-43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0"/>
            <a:ext cx="3038475" cy="4572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l">
              <a:defRPr sz="1200"/>
            </a:lvl1pPr>
          </a:lstStyle>
          <a:p>
            <a:endParaRPr lang="en-US"/>
          </a:p>
        </p:txBody>
      </p:sp>
      <p:sp>
        <p:nvSpPr>
          <p:cNvPr id="122883" name="Rectangle 3"/>
          <p:cNvSpPr>
            <a:spLocks noGrp="1" noChangeArrowheads="1"/>
          </p:cNvSpPr>
          <p:nvPr>
            <p:ph type="dt" sz="quarter" idx="1"/>
          </p:nvPr>
        </p:nvSpPr>
        <p:spPr bwMode="auto">
          <a:xfrm>
            <a:off x="3971925" y="0"/>
            <a:ext cx="3038475" cy="4572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defRPr sz="1200"/>
            </a:lvl1pPr>
          </a:lstStyle>
          <a:p>
            <a:endParaRPr lang="en-US"/>
          </a:p>
        </p:txBody>
      </p:sp>
      <p:sp>
        <p:nvSpPr>
          <p:cNvPr id="122884" name="Rectangle 4"/>
          <p:cNvSpPr>
            <a:spLocks noGrp="1" noChangeArrowheads="1"/>
          </p:cNvSpPr>
          <p:nvPr>
            <p:ph type="ftr" sz="quarter" idx="2"/>
          </p:nvPr>
        </p:nvSpPr>
        <p:spPr bwMode="auto">
          <a:xfrm>
            <a:off x="0" y="8839200"/>
            <a:ext cx="3038475" cy="4572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l">
              <a:defRPr sz="1200"/>
            </a:lvl1pPr>
          </a:lstStyle>
          <a:p>
            <a:endParaRPr lang="en-US"/>
          </a:p>
        </p:txBody>
      </p:sp>
      <p:sp>
        <p:nvSpPr>
          <p:cNvPr id="122885" name="Rectangle 5"/>
          <p:cNvSpPr>
            <a:spLocks noGrp="1" noChangeArrowheads="1"/>
          </p:cNvSpPr>
          <p:nvPr>
            <p:ph type="sldNum" sz="quarter" idx="3"/>
          </p:nvPr>
        </p:nvSpPr>
        <p:spPr bwMode="auto">
          <a:xfrm>
            <a:off x="3971925" y="8839200"/>
            <a:ext cx="3038475" cy="4572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defRPr sz="1200"/>
            </a:lvl1pPr>
          </a:lstStyle>
          <a:p>
            <a:fld id="{35DEEA9A-9FA1-4B6F-B03F-75F80D7078F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210" tIns="45605" rIns="91210" bIns="45605" numCol="1" anchor="t" anchorCtr="0" compatLnSpc="1">
            <a:prstTxWarp prst="textNoShape">
              <a:avLst/>
            </a:prstTxWarp>
          </a:bodyPr>
          <a:lstStyle>
            <a:lvl1pPr algn="l" defTabSz="911225">
              <a:defRPr sz="1200">
                <a:latin typeface="Arial Unicode MS" pitchFamily="34" charset="-128"/>
              </a:defRPr>
            </a:lvl1pPr>
          </a:lstStyle>
          <a:p>
            <a:endParaRPr lang="en-US"/>
          </a:p>
        </p:txBody>
      </p:sp>
      <p:sp>
        <p:nvSpPr>
          <p:cNvPr id="6147"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1210" tIns="45605" rIns="91210" bIns="45605" numCol="1" anchor="t" anchorCtr="0" compatLnSpc="1">
            <a:prstTxWarp prst="textNoShape">
              <a:avLst/>
            </a:prstTxWarp>
          </a:bodyPr>
          <a:lstStyle>
            <a:lvl1pPr algn="r" defTabSz="911225">
              <a:defRPr sz="1200">
                <a:latin typeface="Arial Unicode MS" pitchFamily="34" charset="-128"/>
              </a:defRPr>
            </a:lvl1pPr>
          </a:lstStyle>
          <a:p>
            <a:endParaRPr lang="en-US"/>
          </a:p>
        </p:txBody>
      </p:sp>
      <p:sp>
        <p:nvSpPr>
          <p:cNvPr id="6148" name="Rectangle 4"/>
          <p:cNvSpPr>
            <a:spLocks noChangeArrowheads="1" noTextEdit="1"/>
          </p:cNvSpPr>
          <p:nvPr>
            <p:ph type="sldImg" idx="2"/>
          </p:nvPr>
        </p:nvSpPr>
        <p:spPr bwMode="auto">
          <a:xfrm>
            <a:off x="1182688" y="696913"/>
            <a:ext cx="4646612" cy="3484562"/>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35038" y="4414838"/>
            <a:ext cx="5140325" cy="4184650"/>
          </a:xfrm>
          <a:prstGeom prst="rect">
            <a:avLst/>
          </a:prstGeom>
          <a:noFill/>
          <a:ln w="9525">
            <a:noFill/>
            <a:miter lim="800000"/>
            <a:headEnd/>
            <a:tailEnd/>
          </a:ln>
          <a:effectLst/>
        </p:spPr>
        <p:txBody>
          <a:bodyPr vert="horz" wrap="square" lIns="91210" tIns="45605" rIns="91210" bIns="4560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1210" tIns="45605" rIns="91210" bIns="45605" numCol="1" anchor="b" anchorCtr="0" compatLnSpc="1">
            <a:prstTxWarp prst="textNoShape">
              <a:avLst/>
            </a:prstTxWarp>
          </a:bodyPr>
          <a:lstStyle>
            <a:lvl1pPr algn="l" defTabSz="911225">
              <a:defRPr sz="1200">
                <a:latin typeface="Arial Unicode MS" pitchFamily="34" charset="-128"/>
              </a:defRPr>
            </a:lvl1pPr>
          </a:lstStyle>
          <a:p>
            <a:endParaRPr lang="en-US"/>
          </a:p>
        </p:txBody>
      </p:sp>
      <p:sp>
        <p:nvSpPr>
          <p:cNvPr id="6151"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1210" tIns="45605" rIns="91210" bIns="45605" numCol="1" anchor="b" anchorCtr="0" compatLnSpc="1">
            <a:prstTxWarp prst="textNoShape">
              <a:avLst/>
            </a:prstTxWarp>
          </a:bodyPr>
          <a:lstStyle>
            <a:lvl1pPr algn="r" defTabSz="911225">
              <a:defRPr sz="1200">
                <a:latin typeface="Arial Unicode MS" pitchFamily="34" charset="-128"/>
              </a:defRPr>
            </a:lvl1pPr>
          </a:lstStyle>
          <a:p>
            <a:fld id="{CD68425D-6480-4EC9-8686-150C86D2687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Unicode MS" pitchFamily="34" charset="-128"/>
        <a:ea typeface="+mn-ea"/>
        <a:cs typeface="+mn-cs"/>
      </a:defRPr>
    </a:lvl1pPr>
    <a:lvl2pPr marL="457200" algn="l" rtl="0" fontAlgn="base">
      <a:spcBef>
        <a:spcPct val="30000"/>
      </a:spcBef>
      <a:spcAft>
        <a:spcPct val="0"/>
      </a:spcAft>
      <a:defRPr sz="1200" kern="1200">
        <a:solidFill>
          <a:schemeClr val="tx1"/>
        </a:solidFill>
        <a:latin typeface="Arial Unicode MS" pitchFamily="34" charset="-128"/>
        <a:ea typeface="+mn-ea"/>
        <a:cs typeface="+mn-cs"/>
      </a:defRPr>
    </a:lvl2pPr>
    <a:lvl3pPr marL="914400" algn="l" rtl="0" fontAlgn="base">
      <a:spcBef>
        <a:spcPct val="30000"/>
      </a:spcBef>
      <a:spcAft>
        <a:spcPct val="0"/>
      </a:spcAft>
      <a:defRPr sz="1200" kern="1200">
        <a:solidFill>
          <a:schemeClr val="tx1"/>
        </a:solidFill>
        <a:latin typeface="Arial Unicode MS" pitchFamily="34" charset="-128"/>
        <a:ea typeface="+mn-ea"/>
        <a:cs typeface="+mn-cs"/>
      </a:defRPr>
    </a:lvl3pPr>
    <a:lvl4pPr marL="1371600" algn="l" rtl="0" fontAlgn="base">
      <a:spcBef>
        <a:spcPct val="30000"/>
      </a:spcBef>
      <a:spcAft>
        <a:spcPct val="0"/>
      </a:spcAft>
      <a:defRPr sz="1200" kern="1200">
        <a:solidFill>
          <a:schemeClr val="tx1"/>
        </a:solidFill>
        <a:latin typeface="Arial Unicode MS" pitchFamily="34" charset="-128"/>
        <a:ea typeface="+mn-ea"/>
        <a:cs typeface="+mn-cs"/>
      </a:defRPr>
    </a:lvl4pPr>
    <a:lvl5pPr marL="1828800" algn="l" rtl="0" fontAlgn="base">
      <a:spcBef>
        <a:spcPct val="30000"/>
      </a:spcBef>
      <a:spcAft>
        <a:spcPct val="0"/>
      </a:spcAft>
      <a:defRPr sz="1200" kern="1200">
        <a:solidFill>
          <a:schemeClr val="tx1"/>
        </a:solidFill>
        <a:latin typeface="Arial Unicode MS" pitchFamily="34" charset="-128"/>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r>
              <a:rPr lang="en-US"/>
              <a:t>Vision • Service • Partnership</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Vision • Service • Partnership</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685800"/>
            <a:ext cx="2286000" cy="55641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685800"/>
            <a:ext cx="6705600" cy="55641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Vision • Service • Partnership</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0" y="685800"/>
            <a:ext cx="9144000" cy="5564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Footer Placeholder 2"/>
          <p:cNvSpPr>
            <a:spLocks noGrp="1"/>
          </p:cNvSpPr>
          <p:nvPr>
            <p:ph type="ftr" sz="quarter" idx="10"/>
          </p:nvPr>
        </p:nvSpPr>
        <p:spPr>
          <a:xfrm>
            <a:off x="3155950" y="6410325"/>
            <a:ext cx="2895600" cy="271463"/>
          </a:xfrm>
        </p:spPr>
        <p:txBody>
          <a:bodyPr/>
          <a:lstStyle>
            <a:lvl1pPr>
              <a:defRPr/>
            </a:lvl1pPr>
          </a:lstStyle>
          <a:p>
            <a:r>
              <a:rPr lang="en-US"/>
              <a:t>Vision • Service • Partnership</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Vision • Service • Partnership</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t>Vision • Service • Partnership</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5775" y="1600200"/>
            <a:ext cx="4038600" cy="4649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6775" y="1600200"/>
            <a:ext cx="4038600" cy="4649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t>Vision • Service • Partnership</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t>Vision • Service • Partnership</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t>Vision • Service • Partnership</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Vision • Service • Partnership</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Vision • Service • Partnership</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Vision • Service • Partnership</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9" name="Rectangle 25"/>
          <p:cNvSpPr>
            <a:spLocks noGrp="1" noChangeArrowheads="1"/>
          </p:cNvSpPr>
          <p:nvPr>
            <p:ph type="body" idx="1"/>
          </p:nvPr>
        </p:nvSpPr>
        <p:spPr bwMode="auto">
          <a:xfrm>
            <a:off x="485775" y="1600200"/>
            <a:ext cx="8229600" cy="4649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7" name="Text Box 23"/>
          <p:cNvSpPr txBox="1">
            <a:spLocks noChangeArrowheads="1"/>
          </p:cNvSpPr>
          <p:nvPr/>
        </p:nvSpPr>
        <p:spPr bwMode="auto">
          <a:xfrm>
            <a:off x="4241800" y="6677025"/>
            <a:ext cx="742950" cy="228600"/>
          </a:xfrm>
          <a:prstGeom prst="rect">
            <a:avLst/>
          </a:prstGeom>
          <a:noFill/>
          <a:ln w="9525">
            <a:noFill/>
            <a:miter lim="800000"/>
            <a:headEnd/>
            <a:tailEnd/>
          </a:ln>
          <a:effectLst/>
        </p:spPr>
        <p:txBody>
          <a:bodyPr>
            <a:spAutoFit/>
          </a:bodyPr>
          <a:lstStyle/>
          <a:p>
            <a:pPr algn="r">
              <a:spcBef>
                <a:spcPct val="50000"/>
              </a:spcBef>
            </a:pPr>
            <a:r>
              <a:rPr lang="en-US"/>
              <a:t>Page </a:t>
            </a:r>
            <a:fld id="{FB09ED5F-F118-4497-BA79-06AE812D606E}" type="slidenum">
              <a:rPr lang="en-US"/>
              <a:pPr algn="r">
                <a:spcBef>
                  <a:spcPct val="50000"/>
                </a:spcBef>
              </a:pPr>
              <a:t>‹#›</a:t>
            </a:fld>
            <a:endParaRPr lang="en-US"/>
          </a:p>
        </p:txBody>
      </p:sp>
      <p:sp>
        <p:nvSpPr>
          <p:cNvPr id="1048" name="Rectangle 24"/>
          <p:cNvSpPr>
            <a:spLocks noGrp="1" noChangeArrowheads="1"/>
          </p:cNvSpPr>
          <p:nvPr>
            <p:ph type="title"/>
          </p:nvPr>
        </p:nvSpPr>
        <p:spPr bwMode="auto">
          <a:xfrm>
            <a:off x="0" y="685800"/>
            <a:ext cx="9144000" cy="563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61" name="Text Box 37"/>
          <p:cNvSpPr txBox="1">
            <a:spLocks noChangeArrowheads="1"/>
          </p:cNvSpPr>
          <p:nvPr/>
        </p:nvSpPr>
        <p:spPr bwMode="auto">
          <a:xfrm>
            <a:off x="171450" y="128588"/>
            <a:ext cx="3883025" cy="152400"/>
          </a:xfrm>
          <a:prstGeom prst="rect">
            <a:avLst/>
          </a:prstGeom>
          <a:noFill/>
          <a:ln w="9525">
            <a:noFill/>
            <a:miter lim="800000"/>
            <a:headEnd/>
            <a:tailEnd/>
          </a:ln>
          <a:effectLst/>
        </p:spPr>
        <p:txBody>
          <a:bodyPr lIns="0" tIns="0" rIns="0" bIns="0">
            <a:spAutoFit/>
          </a:bodyPr>
          <a:lstStyle/>
          <a:p>
            <a:pPr algn="l">
              <a:spcBef>
                <a:spcPct val="50000"/>
              </a:spcBef>
            </a:pPr>
            <a:r>
              <a:rPr lang="en-US" sz="1000" i="1">
                <a:solidFill>
                  <a:srgbClr val="004990"/>
                </a:solidFill>
              </a:rPr>
              <a:t>Labor Relations</a:t>
            </a:r>
          </a:p>
        </p:txBody>
      </p:sp>
      <p:sp>
        <p:nvSpPr>
          <p:cNvPr id="1064" name="Rectangle 40"/>
          <p:cNvSpPr>
            <a:spLocks noGrp="1" noChangeArrowheads="1"/>
          </p:cNvSpPr>
          <p:nvPr>
            <p:ph type="ftr" sz="quarter" idx="3"/>
          </p:nvPr>
        </p:nvSpPr>
        <p:spPr bwMode="auto">
          <a:xfrm>
            <a:off x="3155950" y="6410325"/>
            <a:ext cx="2895600" cy="2714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i="1">
                <a:solidFill>
                  <a:srgbClr val="004990"/>
                </a:solidFill>
              </a:defRPr>
            </a:lvl1pPr>
          </a:lstStyle>
          <a:p>
            <a:r>
              <a:rPr lang="en-US"/>
              <a:t>Vision • Service • Partnership</a:t>
            </a:r>
          </a:p>
        </p:txBody>
      </p:sp>
      <p:pic>
        <p:nvPicPr>
          <p:cNvPr id="1077" name="Picture 53" descr="PP-TopStripe"/>
          <p:cNvPicPr>
            <a:picLocks noChangeAspect="1" noChangeArrowheads="1"/>
          </p:cNvPicPr>
          <p:nvPr userDrawn="1"/>
        </p:nvPicPr>
        <p:blipFill>
          <a:blip r:embed="rId14"/>
          <a:srcRect/>
          <a:stretch>
            <a:fillRect/>
          </a:stretch>
        </p:blipFill>
        <p:spPr bwMode="auto">
          <a:xfrm>
            <a:off x="166688" y="293688"/>
            <a:ext cx="8682037" cy="28575"/>
          </a:xfrm>
          <a:prstGeom prst="rect">
            <a:avLst/>
          </a:prstGeom>
          <a:noFill/>
        </p:spPr>
      </p:pic>
      <p:pic>
        <p:nvPicPr>
          <p:cNvPr id="1079" name="Picture 55" descr="PP-BottomStripe"/>
          <p:cNvPicPr>
            <a:picLocks noChangeArrowheads="1"/>
          </p:cNvPicPr>
          <p:nvPr userDrawn="1"/>
        </p:nvPicPr>
        <p:blipFill>
          <a:blip r:embed="rId15"/>
          <a:srcRect/>
          <a:stretch>
            <a:fillRect/>
          </a:stretch>
        </p:blipFill>
        <p:spPr bwMode="auto">
          <a:xfrm>
            <a:off x="3300413" y="6643688"/>
            <a:ext cx="2741612" cy="28575"/>
          </a:xfrm>
          <a:prstGeom prst="rect">
            <a:avLst/>
          </a:prstGeom>
          <a:noFill/>
        </p:spPr>
      </p:pic>
      <p:pic>
        <p:nvPicPr>
          <p:cNvPr id="1081" name="Picture 57" descr="NSTecColorLogo"/>
          <p:cNvPicPr>
            <a:picLocks noChangeAspect="1" noChangeArrowheads="1"/>
          </p:cNvPicPr>
          <p:nvPr userDrawn="1"/>
        </p:nvPicPr>
        <p:blipFill>
          <a:blip r:embed="rId16"/>
          <a:srcRect/>
          <a:stretch>
            <a:fillRect/>
          </a:stretch>
        </p:blipFill>
        <p:spPr bwMode="auto">
          <a:xfrm>
            <a:off x="163513" y="6384925"/>
            <a:ext cx="2968625" cy="385763"/>
          </a:xfrm>
          <a:prstGeom prst="rect">
            <a:avLst/>
          </a:prstGeom>
          <a:noFill/>
        </p:spPr>
      </p:pic>
      <p:pic>
        <p:nvPicPr>
          <p:cNvPr id="1083" name="Picture 59" descr="NNSA-NewBlue"/>
          <p:cNvPicPr>
            <a:picLocks noChangeAspect="1" noChangeArrowheads="1"/>
          </p:cNvPicPr>
          <p:nvPr userDrawn="1"/>
        </p:nvPicPr>
        <p:blipFill>
          <a:blip r:embed="rId17"/>
          <a:srcRect/>
          <a:stretch>
            <a:fillRect/>
          </a:stretch>
        </p:blipFill>
        <p:spPr bwMode="auto">
          <a:xfrm>
            <a:off x="7689850" y="6400800"/>
            <a:ext cx="1257300" cy="3556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2800" b="1">
          <a:solidFill>
            <a:schemeClr val="tx2"/>
          </a:solidFill>
          <a:latin typeface="Arial" charset="0"/>
        </a:defRPr>
      </a:lvl2pPr>
      <a:lvl3pPr algn="ctr" rtl="0" eaLnBrk="0" fontAlgn="base" hangingPunct="0">
        <a:spcBef>
          <a:spcPct val="0"/>
        </a:spcBef>
        <a:spcAft>
          <a:spcPct val="0"/>
        </a:spcAft>
        <a:defRPr sz="2800" b="1">
          <a:solidFill>
            <a:schemeClr val="tx2"/>
          </a:solidFill>
          <a:latin typeface="Arial" charset="0"/>
        </a:defRPr>
      </a:lvl3pPr>
      <a:lvl4pPr algn="ctr" rtl="0" eaLnBrk="0" fontAlgn="base" hangingPunct="0">
        <a:spcBef>
          <a:spcPct val="0"/>
        </a:spcBef>
        <a:spcAft>
          <a:spcPct val="0"/>
        </a:spcAft>
        <a:defRPr sz="2800" b="1">
          <a:solidFill>
            <a:schemeClr val="tx2"/>
          </a:solidFill>
          <a:latin typeface="Arial" charset="0"/>
        </a:defRPr>
      </a:lvl4pPr>
      <a:lvl5pPr algn="ctr" rtl="0" eaLnBrk="0" fontAlgn="base" hangingPunct="0">
        <a:spcBef>
          <a:spcPct val="0"/>
        </a:spcBef>
        <a:spcAft>
          <a:spcPct val="0"/>
        </a:spcAft>
        <a:defRPr sz="2800" b="1">
          <a:solidFill>
            <a:schemeClr val="tx2"/>
          </a:solidFill>
          <a:latin typeface="Arial" charset="0"/>
        </a:defRPr>
      </a:lvl5pPr>
      <a:lvl6pPr marL="457200" algn="ctr" rtl="0" eaLnBrk="0" fontAlgn="base" hangingPunct="0">
        <a:spcBef>
          <a:spcPct val="0"/>
        </a:spcBef>
        <a:spcAft>
          <a:spcPct val="0"/>
        </a:spcAft>
        <a:defRPr sz="2800" b="1">
          <a:solidFill>
            <a:schemeClr val="tx2"/>
          </a:solidFill>
          <a:latin typeface="Arial" charset="0"/>
        </a:defRPr>
      </a:lvl6pPr>
      <a:lvl7pPr marL="914400" algn="ctr" rtl="0" eaLnBrk="0" fontAlgn="base" hangingPunct="0">
        <a:spcBef>
          <a:spcPct val="0"/>
        </a:spcBef>
        <a:spcAft>
          <a:spcPct val="0"/>
        </a:spcAft>
        <a:defRPr sz="2800" b="1">
          <a:solidFill>
            <a:schemeClr val="tx2"/>
          </a:solidFill>
          <a:latin typeface="Arial" charset="0"/>
        </a:defRPr>
      </a:lvl7pPr>
      <a:lvl8pPr marL="1371600" algn="ctr" rtl="0" eaLnBrk="0" fontAlgn="base" hangingPunct="0">
        <a:spcBef>
          <a:spcPct val="0"/>
        </a:spcBef>
        <a:spcAft>
          <a:spcPct val="0"/>
        </a:spcAft>
        <a:defRPr sz="2800" b="1">
          <a:solidFill>
            <a:schemeClr val="tx2"/>
          </a:solidFill>
          <a:latin typeface="Arial" charset="0"/>
        </a:defRPr>
      </a:lvl8pPr>
      <a:lvl9pPr marL="1828800" algn="ctr" rtl="0" eaLnBrk="0" fontAlgn="base" hangingPunct="0">
        <a:spcBef>
          <a:spcPct val="0"/>
        </a:spcBef>
        <a:spcAft>
          <a:spcPct val="0"/>
        </a:spcAft>
        <a:defRPr sz="28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a:t>Vision • Service • Partnership</a:t>
            </a:r>
          </a:p>
        </p:txBody>
      </p:sp>
      <p:sp>
        <p:nvSpPr>
          <p:cNvPr id="368642" name="Rectangle 2"/>
          <p:cNvSpPr>
            <a:spLocks noChangeArrowheads="1"/>
          </p:cNvSpPr>
          <p:nvPr/>
        </p:nvSpPr>
        <p:spPr bwMode="auto">
          <a:xfrm>
            <a:off x="0" y="1338263"/>
            <a:ext cx="9144000" cy="2165350"/>
          </a:xfrm>
          <a:prstGeom prst="rect">
            <a:avLst/>
          </a:prstGeom>
          <a:noFill/>
          <a:ln w="9525">
            <a:noFill/>
            <a:miter lim="800000"/>
            <a:headEnd/>
            <a:tailEnd/>
          </a:ln>
          <a:effectLst/>
        </p:spPr>
        <p:txBody>
          <a:bodyPr/>
          <a:lstStyle/>
          <a:p>
            <a:r>
              <a:rPr lang="en-US" sz="3600" b="1"/>
              <a:t>Labor Relations</a:t>
            </a:r>
            <a:r>
              <a:rPr lang="en-US" sz="2000"/>
              <a:t/>
            </a:r>
            <a:br>
              <a:rPr lang="en-US" sz="2000"/>
            </a:br>
            <a:endParaRPr lang="en-US" sz="1200"/>
          </a:p>
        </p:txBody>
      </p:sp>
      <p:sp>
        <p:nvSpPr>
          <p:cNvPr id="368643" name="Rectangle 3"/>
          <p:cNvSpPr>
            <a:spLocks noChangeArrowheads="1"/>
          </p:cNvSpPr>
          <p:nvPr/>
        </p:nvSpPr>
        <p:spPr bwMode="auto">
          <a:xfrm>
            <a:off x="9525" y="3641725"/>
            <a:ext cx="9102725" cy="1371600"/>
          </a:xfrm>
          <a:prstGeom prst="rect">
            <a:avLst/>
          </a:prstGeom>
          <a:noFill/>
          <a:ln w="9525">
            <a:noFill/>
            <a:miter lim="800000"/>
            <a:headEnd/>
            <a:tailEnd/>
          </a:ln>
          <a:effectLst/>
        </p:spPr>
        <p:txBody>
          <a:bodyPr>
            <a:spAutoFit/>
          </a:bodyPr>
          <a:lstStyle/>
          <a:p>
            <a:pPr eaLnBrk="1" hangingPunct="1"/>
            <a:r>
              <a:rPr lang="en-US" sz="2400" b="1"/>
              <a:t>Wes Young</a:t>
            </a:r>
          </a:p>
          <a:p>
            <a:pPr eaLnBrk="1" hangingPunct="1"/>
            <a:r>
              <a:rPr lang="en-US" sz="2200" b="1"/>
              <a:t>Labor Relations Manager</a:t>
            </a:r>
          </a:p>
          <a:p>
            <a:pPr eaLnBrk="1" hangingPunct="1"/>
            <a:endParaRPr lang="en-US" sz="1800"/>
          </a:p>
          <a:p>
            <a:pPr eaLnBrk="1" hangingPunct="1"/>
            <a:r>
              <a:rPr lang="en-US" sz="2000" b="1"/>
              <a:t>Tuesday, May 13, 2008</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Vision • Service • Partnership</a:t>
            </a:r>
          </a:p>
        </p:txBody>
      </p:sp>
      <p:sp>
        <p:nvSpPr>
          <p:cNvPr id="414722" name="Rectangle 2"/>
          <p:cNvSpPr>
            <a:spLocks noGrp="1" noChangeArrowheads="1"/>
          </p:cNvSpPr>
          <p:nvPr>
            <p:ph type="title"/>
          </p:nvPr>
        </p:nvSpPr>
        <p:spPr/>
        <p:txBody>
          <a:bodyPr/>
          <a:lstStyle/>
          <a:p>
            <a:r>
              <a:rPr lang="en-US"/>
              <a:t>Agreements (cont.)</a:t>
            </a:r>
          </a:p>
        </p:txBody>
      </p:sp>
      <p:sp>
        <p:nvSpPr>
          <p:cNvPr id="414723" name="Rectangle 3"/>
          <p:cNvSpPr>
            <a:spLocks noGrp="1" noChangeArrowheads="1"/>
          </p:cNvSpPr>
          <p:nvPr>
            <p:ph type="body" idx="1"/>
          </p:nvPr>
        </p:nvSpPr>
        <p:spPr/>
        <p:txBody>
          <a:bodyPr/>
          <a:lstStyle/>
          <a:p>
            <a:r>
              <a:rPr lang="en-US"/>
              <a:t>Work Subject to the Agreements</a:t>
            </a:r>
          </a:p>
          <a:p>
            <a:endParaRPr lang="en-US"/>
          </a:p>
          <a:p>
            <a:pPr lvl="1"/>
            <a:r>
              <a:rPr lang="en-US"/>
              <a:t>According to the Davis-Bacon Act:</a:t>
            </a:r>
          </a:p>
          <a:p>
            <a:pPr lvl="1"/>
            <a:endParaRPr lang="en-US"/>
          </a:p>
          <a:p>
            <a:pPr lvl="2"/>
            <a:r>
              <a:rPr lang="en-US"/>
              <a:t>“Covered” work is subject to the Construction PLA</a:t>
            </a:r>
          </a:p>
          <a:p>
            <a:pPr lvl="2"/>
            <a:endParaRPr lang="en-US"/>
          </a:p>
          <a:p>
            <a:pPr lvl="2"/>
            <a:r>
              <a:rPr lang="en-US"/>
              <a:t>“Non-Covered” work is subject to the M&amp;O PLA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Vision • Service • Partnership</a:t>
            </a:r>
          </a:p>
        </p:txBody>
      </p:sp>
      <p:sp>
        <p:nvSpPr>
          <p:cNvPr id="415746" name="Rectangle 2"/>
          <p:cNvSpPr>
            <a:spLocks noGrp="1" noChangeArrowheads="1"/>
          </p:cNvSpPr>
          <p:nvPr>
            <p:ph type="title"/>
          </p:nvPr>
        </p:nvSpPr>
        <p:spPr/>
        <p:txBody>
          <a:bodyPr/>
          <a:lstStyle/>
          <a:p>
            <a:r>
              <a:rPr lang="en-US"/>
              <a:t>Work Issues</a:t>
            </a:r>
          </a:p>
        </p:txBody>
      </p:sp>
      <p:sp>
        <p:nvSpPr>
          <p:cNvPr id="415747" name="Rectangle 3"/>
          <p:cNvSpPr>
            <a:spLocks noGrp="1" noChangeArrowheads="1"/>
          </p:cNvSpPr>
          <p:nvPr>
            <p:ph type="body" idx="1"/>
          </p:nvPr>
        </p:nvSpPr>
        <p:spPr/>
        <p:txBody>
          <a:bodyPr/>
          <a:lstStyle/>
          <a:p>
            <a:r>
              <a:rPr lang="en-US"/>
              <a:t>The Labor Relations Staff administers Supervisor Training in the following areas:</a:t>
            </a:r>
          </a:p>
          <a:p>
            <a:endParaRPr lang="en-US"/>
          </a:p>
          <a:p>
            <a:r>
              <a:rPr lang="en-US"/>
              <a:t>Work Jurisdiction</a:t>
            </a:r>
          </a:p>
          <a:p>
            <a:pPr>
              <a:buFontTx/>
              <a:buNone/>
            </a:pPr>
            <a:endParaRPr lang="en-US"/>
          </a:p>
          <a:p>
            <a:pPr lvl="1"/>
            <a:r>
              <a:rPr lang="en-US"/>
              <a:t>Work assigned to specific crafts under each PLA are:	</a:t>
            </a:r>
          </a:p>
          <a:p>
            <a:pPr lvl="2"/>
            <a:r>
              <a:rPr lang="en-US"/>
              <a:t>Based on established practices, safety, qualifications, economy and efficiency</a:t>
            </a:r>
          </a:p>
          <a:p>
            <a:pPr lvl="2">
              <a:buFontTx/>
              <a:buNone/>
            </a:pPr>
            <a:endParaRPr lang="en-US"/>
          </a:p>
          <a:p>
            <a:pPr lvl="1"/>
            <a:r>
              <a:rPr lang="en-US"/>
              <a:t>Jurisdictional decisions are subject to:</a:t>
            </a:r>
          </a:p>
          <a:p>
            <a:pPr lvl="2"/>
            <a:r>
              <a:rPr lang="en-US"/>
              <a:t>10 – Volumes</a:t>
            </a:r>
          </a:p>
          <a:p>
            <a:pPr lvl="2"/>
            <a:r>
              <a:rPr lang="en-US"/>
              <a:t>International Agreements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Vision • Service • Partnership</a:t>
            </a:r>
          </a:p>
        </p:txBody>
      </p:sp>
      <p:sp>
        <p:nvSpPr>
          <p:cNvPr id="419842" name="Rectangle 2"/>
          <p:cNvSpPr>
            <a:spLocks noGrp="1" noChangeArrowheads="1"/>
          </p:cNvSpPr>
          <p:nvPr>
            <p:ph type="title"/>
          </p:nvPr>
        </p:nvSpPr>
        <p:spPr/>
        <p:txBody>
          <a:bodyPr/>
          <a:lstStyle/>
          <a:p>
            <a:r>
              <a:rPr lang="en-US"/>
              <a:t>Safety Performance</a:t>
            </a:r>
          </a:p>
        </p:txBody>
      </p:sp>
      <p:sp>
        <p:nvSpPr>
          <p:cNvPr id="419843" name="Rectangle 3"/>
          <p:cNvSpPr>
            <a:spLocks noGrp="1" noChangeArrowheads="1"/>
          </p:cNvSpPr>
          <p:nvPr>
            <p:ph type="body" idx="1"/>
          </p:nvPr>
        </p:nvSpPr>
        <p:spPr/>
        <p:txBody>
          <a:bodyPr/>
          <a:lstStyle/>
          <a:p>
            <a:r>
              <a:rPr lang="en-US"/>
              <a:t>Labor Alliance Safety Committee (LASC)</a:t>
            </a:r>
          </a:p>
          <a:p>
            <a:pPr lvl="1"/>
            <a:r>
              <a:rPr lang="en-US"/>
              <a:t>Mission Statement</a:t>
            </a:r>
          </a:p>
          <a:p>
            <a:pPr lvl="2"/>
            <a:r>
              <a:rPr lang="en-US"/>
              <a:t>“To provide a safe work environment through the encouragement of employee participation.  Employees will have a voice in safety and health and can openly and pro-actively resolve issues in cooperation with management.”</a:t>
            </a:r>
          </a:p>
          <a:p>
            <a:pPr lvl="2">
              <a:buFontTx/>
              <a:buNone/>
            </a:pPr>
            <a:endParaRPr lang="en-US"/>
          </a:p>
          <a:p>
            <a:r>
              <a:rPr lang="en-US"/>
              <a:t>Monthly Labor Management Meetings</a:t>
            </a:r>
          </a:p>
          <a:p>
            <a:pPr lvl="1"/>
            <a:r>
              <a:rPr lang="en-US"/>
              <a:t>Safety Performance Review</a:t>
            </a:r>
          </a:p>
          <a:p>
            <a:pPr lvl="1">
              <a:buFontTx/>
              <a:buNone/>
            </a:pPr>
            <a:endParaRPr lang="en-US"/>
          </a:p>
          <a:p>
            <a:r>
              <a:rPr lang="en-US"/>
              <a:t>Stewards Meetings</a:t>
            </a:r>
          </a:p>
          <a:p>
            <a:pPr>
              <a:buFontTx/>
              <a:buNone/>
            </a:pPr>
            <a:endParaRPr lang="en-US"/>
          </a:p>
          <a:p>
            <a:r>
              <a:rPr lang="en-US"/>
              <a:t>New Hire Orientation</a:t>
            </a:r>
          </a:p>
          <a:p>
            <a:pPr lvl="1"/>
            <a:r>
              <a:rPr lang="en-US"/>
              <a:t>NSTec Philosophy</a:t>
            </a:r>
          </a:p>
          <a:p>
            <a:pPr lvl="2">
              <a:buFontTx/>
              <a:buNone/>
            </a:pP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Vision • Service • Partnership</a:t>
            </a:r>
          </a:p>
        </p:txBody>
      </p:sp>
      <p:sp>
        <p:nvSpPr>
          <p:cNvPr id="421890" name="Rectangle 2"/>
          <p:cNvSpPr>
            <a:spLocks noGrp="1" noChangeArrowheads="1"/>
          </p:cNvSpPr>
          <p:nvPr>
            <p:ph type="title"/>
          </p:nvPr>
        </p:nvSpPr>
        <p:spPr/>
        <p:txBody>
          <a:bodyPr/>
          <a:lstStyle/>
          <a:p>
            <a:r>
              <a:rPr lang="en-US"/>
              <a:t>Conclusion</a:t>
            </a:r>
          </a:p>
        </p:txBody>
      </p:sp>
      <p:sp>
        <p:nvSpPr>
          <p:cNvPr id="421891" name="Rectangle 3"/>
          <p:cNvSpPr>
            <a:spLocks noGrp="1" noChangeArrowheads="1"/>
          </p:cNvSpPr>
          <p:nvPr>
            <p:ph type="body" idx="1"/>
          </p:nvPr>
        </p:nvSpPr>
        <p:spPr/>
        <p:txBody>
          <a:bodyPr/>
          <a:lstStyle/>
          <a:p>
            <a:r>
              <a:rPr lang="en-US"/>
              <a:t>Questions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Vision • Service • Partnership</a:t>
            </a:r>
          </a:p>
        </p:txBody>
      </p:sp>
      <p:sp>
        <p:nvSpPr>
          <p:cNvPr id="370690" name="Rectangle 2"/>
          <p:cNvSpPr>
            <a:spLocks noGrp="1" noChangeArrowheads="1"/>
          </p:cNvSpPr>
          <p:nvPr>
            <p:ph type="title"/>
          </p:nvPr>
        </p:nvSpPr>
        <p:spPr/>
        <p:txBody>
          <a:bodyPr/>
          <a:lstStyle/>
          <a:p>
            <a:r>
              <a:rPr lang="en-US"/>
              <a:t>Topics</a:t>
            </a:r>
          </a:p>
        </p:txBody>
      </p:sp>
      <p:sp>
        <p:nvSpPr>
          <p:cNvPr id="370691" name="Rectangle 3"/>
          <p:cNvSpPr>
            <a:spLocks noGrp="1" noChangeArrowheads="1"/>
          </p:cNvSpPr>
          <p:nvPr>
            <p:ph type="body" idx="1"/>
          </p:nvPr>
        </p:nvSpPr>
        <p:spPr>
          <a:xfrm>
            <a:off x="485775" y="1585913"/>
            <a:ext cx="8229600" cy="4649787"/>
          </a:xfrm>
        </p:spPr>
        <p:txBody>
          <a:bodyPr/>
          <a:lstStyle/>
          <a:p>
            <a:pPr>
              <a:spcBef>
                <a:spcPct val="100000"/>
              </a:spcBef>
            </a:pPr>
            <a:r>
              <a:rPr lang="en-US"/>
              <a:t>Introduction</a:t>
            </a:r>
          </a:p>
          <a:p>
            <a:pPr>
              <a:spcBef>
                <a:spcPct val="100000"/>
              </a:spcBef>
            </a:pPr>
            <a:r>
              <a:rPr lang="en-US"/>
              <a:t>Mission</a:t>
            </a:r>
          </a:p>
          <a:p>
            <a:pPr>
              <a:spcBef>
                <a:spcPct val="100000"/>
              </a:spcBef>
            </a:pPr>
            <a:r>
              <a:rPr lang="en-US"/>
              <a:t>Agreements</a:t>
            </a:r>
          </a:p>
          <a:p>
            <a:pPr>
              <a:spcBef>
                <a:spcPct val="100000"/>
              </a:spcBef>
            </a:pPr>
            <a:r>
              <a:rPr lang="en-US"/>
              <a:t>Work Issues</a:t>
            </a:r>
          </a:p>
          <a:p>
            <a:pPr>
              <a:spcBef>
                <a:spcPct val="100000"/>
              </a:spcBef>
            </a:pPr>
            <a:endParaRPr lang="en-US"/>
          </a:p>
          <a:p>
            <a:pPr lvl="2">
              <a:spcBef>
                <a:spcPct val="100000"/>
              </a:spcBef>
              <a:buFontTx/>
              <a:buNone/>
            </a:pP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Vision • Service • Partnership</a:t>
            </a:r>
          </a:p>
        </p:txBody>
      </p:sp>
      <p:sp>
        <p:nvSpPr>
          <p:cNvPr id="379906" name="Rectangle 2"/>
          <p:cNvSpPr>
            <a:spLocks noGrp="1" noChangeArrowheads="1"/>
          </p:cNvSpPr>
          <p:nvPr>
            <p:ph type="title"/>
          </p:nvPr>
        </p:nvSpPr>
        <p:spPr/>
        <p:txBody>
          <a:bodyPr/>
          <a:lstStyle/>
          <a:p>
            <a:r>
              <a:rPr lang="en-US"/>
              <a:t>Introduction</a:t>
            </a:r>
          </a:p>
        </p:txBody>
      </p:sp>
      <p:sp>
        <p:nvSpPr>
          <p:cNvPr id="379907" name="Rectangle 3"/>
          <p:cNvSpPr>
            <a:spLocks noGrp="1" noChangeArrowheads="1"/>
          </p:cNvSpPr>
          <p:nvPr>
            <p:ph type="body" idx="1"/>
          </p:nvPr>
        </p:nvSpPr>
        <p:spPr>
          <a:xfrm>
            <a:off x="485775" y="1585913"/>
            <a:ext cx="8229600" cy="4649787"/>
          </a:xfrm>
        </p:spPr>
        <p:txBody>
          <a:bodyPr/>
          <a:lstStyle/>
          <a:p>
            <a:pPr>
              <a:spcBef>
                <a:spcPct val="100000"/>
              </a:spcBef>
            </a:pPr>
            <a:r>
              <a:rPr lang="en-US"/>
              <a:t>Wes Young – Labor Relations Manager</a:t>
            </a:r>
          </a:p>
          <a:p>
            <a:pPr>
              <a:spcBef>
                <a:spcPct val="100000"/>
              </a:spcBef>
            </a:pPr>
            <a:r>
              <a:rPr lang="en-US"/>
              <a:t>Staff of 4.5 </a:t>
            </a:r>
          </a:p>
          <a:p>
            <a:pPr>
              <a:spcBef>
                <a:spcPct val="100000"/>
              </a:spcBef>
            </a:pPr>
            <a:r>
              <a:rPr lang="en-US"/>
              <a:t>We cover the 1375 square miles of the Nevada Test Site (NTS), North Las Vegas (NLV) facilities, and the Remote Sensing Laboratory (RSL) at Nellis Air Force Base under our Union contracts.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Vision • Service • Partnership</a:t>
            </a:r>
          </a:p>
        </p:txBody>
      </p:sp>
      <p:sp>
        <p:nvSpPr>
          <p:cNvPr id="398338" name="Rectangle 2"/>
          <p:cNvSpPr>
            <a:spLocks noGrp="1" noChangeArrowheads="1"/>
          </p:cNvSpPr>
          <p:nvPr>
            <p:ph type="title"/>
          </p:nvPr>
        </p:nvSpPr>
        <p:spPr/>
        <p:txBody>
          <a:bodyPr/>
          <a:lstStyle/>
          <a:p>
            <a:r>
              <a:rPr lang="en-US"/>
              <a:t>Mission</a:t>
            </a:r>
          </a:p>
        </p:txBody>
      </p:sp>
      <p:sp>
        <p:nvSpPr>
          <p:cNvPr id="398339" name="Rectangle 3"/>
          <p:cNvSpPr>
            <a:spLocks noGrp="1" noChangeArrowheads="1"/>
          </p:cNvSpPr>
          <p:nvPr>
            <p:ph type="body" idx="1"/>
          </p:nvPr>
        </p:nvSpPr>
        <p:spPr/>
        <p:txBody>
          <a:bodyPr/>
          <a:lstStyle/>
          <a:p>
            <a:r>
              <a:rPr lang="en-US"/>
              <a:t>Labor Relations serves to act as the primary point of contact for internal and external customers on labor agreement issues and all issues involving bargaining unit employees.</a:t>
            </a:r>
          </a:p>
          <a:p>
            <a:endParaRPr lang="en-US"/>
          </a:p>
          <a:p>
            <a:r>
              <a:rPr lang="en-US"/>
              <a:t>Teaming with the Southern Nevada Labor Alliance, the Labor Relations Department seeks to provide a highly qualified and competitive approach to maintaining and operating the facility for the Department of Energy (DOE).</a:t>
            </a:r>
          </a:p>
          <a:p>
            <a:endParaRPr lang="en-US"/>
          </a:p>
          <a:p>
            <a:r>
              <a:rPr lang="en-US"/>
              <a:t>The intents of the Alliance with which the Labor Relations Department interacts, is set out efficient working conditions, maintain harmonious relations, secure optimum productivity and eliminate delays in the work undertaken by the employer.</a:t>
            </a:r>
            <a:endParaRPr lang="en-US" sz="1800"/>
          </a:p>
          <a:p>
            <a:endParaRPr lang="en-US" sz="1400"/>
          </a:p>
          <a:p>
            <a:endParaRPr lang="en-US" sz="1600"/>
          </a:p>
          <a:p>
            <a:endParaRPr lang="en-US" sz="1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Vision • Service • Partnership</a:t>
            </a:r>
          </a:p>
        </p:txBody>
      </p:sp>
      <p:sp>
        <p:nvSpPr>
          <p:cNvPr id="409602" name="Rectangle 2"/>
          <p:cNvSpPr>
            <a:spLocks noGrp="1" noChangeArrowheads="1"/>
          </p:cNvSpPr>
          <p:nvPr>
            <p:ph type="title"/>
          </p:nvPr>
        </p:nvSpPr>
        <p:spPr/>
        <p:txBody>
          <a:bodyPr/>
          <a:lstStyle/>
          <a:p>
            <a:r>
              <a:rPr lang="en-US"/>
              <a:t>Agreements</a:t>
            </a:r>
          </a:p>
        </p:txBody>
      </p:sp>
      <p:sp>
        <p:nvSpPr>
          <p:cNvPr id="409603" name="Rectangle 3"/>
          <p:cNvSpPr>
            <a:spLocks noGrp="1" noChangeArrowheads="1"/>
          </p:cNvSpPr>
          <p:nvPr>
            <p:ph type="body" idx="1"/>
          </p:nvPr>
        </p:nvSpPr>
        <p:spPr/>
        <p:txBody>
          <a:bodyPr/>
          <a:lstStyle/>
          <a:p>
            <a:r>
              <a:rPr lang="en-US"/>
              <a:t>National Security Technologies LLC (NSTec) is signatory to seven (7) Project Labor Agreements (PLAs) from October 1, 2007 to October 1, 2012:</a:t>
            </a:r>
          </a:p>
          <a:p>
            <a:pPr>
              <a:buFontTx/>
              <a:buNone/>
            </a:pPr>
            <a:endParaRPr lang="en-US"/>
          </a:p>
          <a:p>
            <a:pPr lvl="1"/>
            <a:r>
              <a:rPr lang="en-US"/>
              <a:t>Construction</a:t>
            </a:r>
          </a:p>
          <a:p>
            <a:pPr lvl="1"/>
            <a:r>
              <a:rPr lang="en-US"/>
              <a:t>Maintenance and Operations</a:t>
            </a:r>
          </a:p>
          <a:p>
            <a:pPr lvl="1"/>
            <a:r>
              <a:rPr lang="en-US"/>
              <a:t>Tunnel and Tunnel Shaft</a:t>
            </a:r>
          </a:p>
          <a:p>
            <a:pPr lvl="1"/>
            <a:r>
              <a:rPr lang="en-US"/>
              <a:t>Firefighters</a:t>
            </a:r>
          </a:p>
          <a:p>
            <a:pPr lvl="1"/>
            <a:r>
              <a:rPr lang="en-US"/>
              <a:t>Paramedics</a:t>
            </a:r>
          </a:p>
          <a:p>
            <a:pPr lvl="1"/>
            <a:r>
              <a:rPr lang="en-US"/>
              <a:t>Culinary</a:t>
            </a:r>
          </a:p>
          <a:p>
            <a:pPr lvl="1"/>
            <a:r>
              <a:rPr lang="en-US"/>
              <a:t>501 Maintenance Engineers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Vision • Service • Partnership</a:t>
            </a:r>
          </a:p>
        </p:txBody>
      </p:sp>
      <p:sp>
        <p:nvSpPr>
          <p:cNvPr id="410626" name="Rectangle 2"/>
          <p:cNvSpPr>
            <a:spLocks noGrp="1" noChangeArrowheads="1"/>
          </p:cNvSpPr>
          <p:nvPr>
            <p:ph type="title"/>
          </p:nvPr>
        </p:nvSpPr>
        <p:spPr/>
        <p:txBody>
          <a:bodyPr/>
          <a:lstStyle/>
          <a:p>
            <a:r>
              <a:rPr lang="en-US"/>
              <a:t>Agreements (cont.)</a:t>
            </a:r>
          </a:p>
        </p:txBody>
      </p:sp>
      <p:sp>
        <p:nvSpPr>
          <p:cNvPr id="410627" name="Rectangle 3"/>
          <p:cNvSpPr>
            <a:spLocks noGrp="1" noChangeArrowheads="1"/>
          </p:cNvSpPr>
          <p:nvPr>
            <p:ph type="body" idx="1"/>
          </p:nvPr>
        </p:nvSpPr>
        <p:spPr/>
        <p:txBody>
          <a:bodyPr/>
          <a:lstStyle/>
          <a:p>
            <a:r>
              <a:rPr lang="en-US"/>
              <a:t>The majority of work is covered under the Construction and M&amp;O agreements.</a:t>
            </a:r>
          </a:p>
          <a:p>
            <a:pPr>
              <a:buFontTx/>
              <a:buNone/>
            </a:pPr>
            <a:endParaRPr lang="en-US"/>
          </a:p>
          <a:p>
            <a:pPr lvl="1"/>
            <a:r>
              <a:rPr lang="en-US"/>
              <a:t>These agreements identify standard “Boilerplate Article” provisions that apply to all craft.</a:t>
            </a:r>
          </a:p>
          <a:p>
            <a:pPr lvl="2"/>
            <a:r>
              <a:rPr lang="en-US"/>
              <a:t>Shifts, Transportation, Reporting time, Minimum Pay, overtime, Meal Periods, and other standard work provisions.</a:t>
            </a:r>
          </a:p>
          <a:p>
            <a:pPr lvl="2">
              <a:buFontTx/>
              <a:buNone/>
            </a:pPr>
            <a:endParaRPr lang="en-US"/>
          </a:p>
          <a:p>
            <a:pPr lvl="1"/>
            <a:r>
              <a:rPr lang="en-US"/>
              <a:t>They also contain Appendices containing specific terms applying to particular craft.</a:t>
            </a:r>
          </a:p>
          <a:p>
            <a:pPr lvl="2"/>
            <a:r>
              <a:rPr lang="en-US"/>
              <a:t>Wage and Fringe Information, Safety Rules, Apprenticeship programs, Foreman differentials, Overtime rules, Hiring / Referral procedures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Vision • Service • Partnership</a:t>
            </a:r>
          </a:p>
        </p:txBody>
      </p:sp>
      <p:sp>
        <p:nvSpPr>
          <p:cNvPr id="411650" name="Rectangle 2"/>
          <p:cNvSpPr>
            <a:spLocks noGrp="1" noChangeArrowheads="1"/>
          </p:cNvSpPr>
          <p:nvPr>
            <p:ph type="title"/>
          </p:nvPr>
        </p:nvSpPr>
        <p:spPr/>
        <p:txBody>
          <a:bodyPr/>
          <a:lstStyle/>
          <a:p>
            <a:r>
              <a:rPr lang="en-US"/>
              <a:t>Agreements (cont.)</a:t>
            </a:r>
          </a:p>
        </p:txBody>
      </p:sp>
      <p:sp>
        <p:nvSpPr>
          <p:cNvPr id="411651" name="Rectangle 3"/>
          <p:cNvSpPr>
            <a:spLocks noGrp="1" noChangeArrowheads="1"/>
          </p:cNvSpPr>
          <p:nvPr>
            <p:ph type="body" idx="1"/>
          </p:nvPr>
        </p:nvSpPr>
        <p:spPr/>
        <p:txBody>
          <a:bodyPr/>
          <a:lstStyle/>
          <a:p>
            <a:r>
              <a:rPr lang="en-US"/>
              <a:t>The Construction Project Labor Agreement covers 16 unions:</a:t>
            </a:r>
          </a:p>
          <a:p>
            <a:pPr>
              <a:buFontTx/>
              <a:buNone/>
            </a:pPr>
            <a:endParaRPr lang="en-US"/>
          </a:p>
          <a:p>
            <a:pPr lvl="1"/>
            <a:r>
              <a:rPr lang="en-US"/>
              <a:t>Asbestos Workers			- Operating Engineers</a:t>
            </a:r>
          </a:p>
          <a:p>
            <a:pPr lvl="1"/>
            <a:r>
              <a:rPr lang="en-US"/>
              <a:t>Boilermakers			- Painters</a:t>
            </a:r>
          </a:p>
          <a:p>
            <a:pPr lvl="1"/>
            <a:r>
              <a:rPr lang="en-US"/>
              <a:t>Bricklayers			- Plasterers &amp; Cement Masons</a:t>
            </a:r>
          </a:p>
          <a:p>
            <a:pPr lvl="1"/>
            <a:r>
              <a:rPr lang="en-US"/>
              <a:t>Carpenters / Millwrights 		- Plumbers &amp; Pipefitters</a:t>
            </a:r>
          </a:p>
          <a:p>
            <a:pPr lvl="1"/>
            <a:r>
              <a:rPr lang="en-US"/>
              <a:t>Electrical Linemen 			- Roofers</a:t>
            </a:r>
          </a:p>
          <a:p>
            <a:pPr lvl="1"/>
            <a:r>
              <a:rPr lang="en-US"/>
              <a:t>Electrical Wiremen			- Sheet Metal Workers	</a:t>
            </a:r>
          </a:p>
          <a:p>
            <a:pPr lvl="1"/>
            <a:r>
              <a:rPr lang="en-US"/>
              <a:t>Iron Workers			- Sprinkler Fitters</a:t>
            </a:r>
          </a:p>
          <a:p>
            <a:pPr lvl="1"/>
            <a:r>
              <a:rPr lang="en-US"/>
              <a:t>Laborers				- Teamsters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Vision • Service • Partnership</a:t>
            </a:r>
          </a:p>
        </p:txBody>
      </p:sp>
      <p:sp>
        <p:nvSpPr>
          <p:cNvPr id="412674" name="Rectangle 2"/>
          <p:cNvSpPr>
            <a:spLocks noGrp="1" noChangeArrowheads="1"/>
          </p:cNvSpPr>
          <p:nvPr>
            <p:ph type="title"/>
          </p:nvPr>
        </p:nvSpPr>
        <p:spPr/>
        <p:txBody>
          <a:bodyPr/>
          <a:lstStyle/>
          <a:p>
            <a:r>
              <a:rPr lang="en-US"/>
              <a:t>Agreements (cont.)</a:t>
            </a:r>
          </a:p>
        </p:txBody>
      </p:sp>
      <p:sp>
        <p:nvSpPr>
          <p:cNvPr id="412675" name="Rectangle 3"/>
          <p:cNvSpPr>
            <a:spLocks noGrp="1" noChangeArrowheads="1"/>
          </p:cNvSpPr>
          <p:nvPr>
            <p:ph type="body" idx="1"/>
          </p:nvPr>
        </p:nvSpPr>
        <p:spPr/>
        <p:txBody>
          <a:bodyPr/>
          <a:lstStyle/>
          <a:p>
            <a:r>
              <a:rPr lang="en-US"/>
              <a:t>The M&amp;O Project Labor Agreement covers 10 unions:</a:t>
            </a:r>
          </a:p>
          <a:p>
            <a:endParaRPr lang="en-US"/>
          </a:p>
          <a:p>
            <a:pPr lvl="1"/>
            <a:r>
              <a:rPr lang="en-US"/>
              <a:t>Boilermakers</a:t>
            </a:r>
          </a:p>
          <a:p>
            <a:pPr lvl="1"/>
            <a:r>
              <a:rPr lang="en-US"/>
              <a:t>Carpenters / Millwrights</a:t>
            </a:r>
          </a:p>
          <a:p>
            <a:pPr lvl="1"/>
            <a:r>
              <a:rPr lang="en-US"/>
              <a:t>Electrical Linemen</a:t>
            </a:r>
          </a:p>
          <a:p>
            <a:pPr lvl="1"/>
            <a:r>
              <a:rPr lang="en-US"/>
              <a:t>Electrical Wiremen</a:t>
            </a:r>
          </a:p>
          <a:p>
            <a:pPr lvl="1"/>
            <a:r>
              <a:rPr lang="en-US"/>
              <a:t>Laborers</a:t>
            </a:r>
          </a:p>
          <a:p>
            <a:pPr lvl="1"/>
            <a:r>
              <a:rPr lang="en-US"/>
              <a:t>Operating Engineers</a:t>
            </a:r>
          </a:p>
          <a:p>
            <a:pPr lvl="1"/>
            <a:r>
              <a:rPr lang="en-US"/>
              <a:t>Painters</a:t>
            </a:r>
          </a:p>
          <a:p>
            <a:pPr lvl="1"/>
            <a:r>
              <a:rPr lang="en-US"/>
              <a:t>Plumbers &amp; Pipefitters</a:t>
            </a:r>
          </a:p>
          <a:p>
            <a:pPr lvl="1"/>
            <a:r>
              <a:rPr lang="en-US"/>
              <a:t>Sheet Metal Workers</a:t>
            </a:r>
          </a:p>
          <a:p>
            <a:pPr lvl="1"/>
            <a:r>
              <a:rPr lang="en-US"/>
              <a:t>Teamsters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Vision • Service • Partnership</a:t>
            </a:r>
          </a:p>
        </p:txBody>
      </p:sp>
      <p:sp>
        <p:nvSpPr>
          <p:cNvPr id="413698" name="Rectangle 2"/>
          <p:cNvSpPr>
            <a:spLocks noGrp="1" noChangeArrowheads="1"/>
          </p:cNvSpPr>
          <p:nvPr>
            <p:ph type="title"/>
          </p:nvPr>
        </p:nvSpPr>
        <p:spPr/>
        <p:txBody>
          <a:bodyPr/>
          <a:lstStyle/>
          <a:p>
            <a:r>
              <a:rPr lang="en-US"/>
              <a:t>Agreements (cont.)</a:t>
            </a:r>
          </a:p>
        </p:txBody>
      </p:sp>
      <p:sp>
        <p:nvSpPr>
          <p:cNvPr id="413699" name="Rectangle 3"/>
          <p:cNvSpPr>
            <a:spLocks noGrp="1" noChangeArrowheads="1"/>
          </p:cNvSpPr>
          <p:nvPr>
            <p:ph type="body" idx="1"/>
          </p:nvPr>
        </p:nvSpPr>
        <p:spPr/>
        <p:txBody>
          <a:bodyPr/>
          <a:lstStyle/>
          <a:p>
            <a:pPr>
              <a:lnSpc>
                <a:spcPct val="90000"/>
              </a:lnSpc>
            </a:pPr>
            <a:r>
              <a:rPr lang="en-US" sz="1800"/>
              <a:t>Other Agreements:</a:t>
            </a:r>
          </a:p>
          <a:p>
            <a:pPr>
              <a:lnSpc>
                <a:spcPct val="90000"/>
              </a:lnSpc>
              <a:buFontTx/>
              <a:buNone/>
            </a:pPr>
            <a:endParaRPr lang="en-US" sz="1800"/>
          </a:p>
          <a:p>
            <a:pPr lvl="1">
              <a:lnSpc>
                <a:spcPct val="90000"/>
              </a:lnSpc>
            </a:pPr>
            <a:r>
              <a:rPr lang="en-US" sz="1600"/>
              <a:t>The Tunnel and Tunnel-Shaft PLA</a:t>
            </a:r>
          </a:p>
          <a:p>
            <a:pPr lvl="2">
              <a:lnSpc>
                <a:spcPct val="90000"/>
              </a:lnSpc>
            </a:pPr>
            <a:r>
              <a:rPr lang="en-US" sz="1400"/>
              <a:t>Held with the Laborers’ International Union of North America, Local Union No. 872</a:t>
            </a:r>
          </a:p>
          <a:p>
            <a:pPr lvl="2">
              <a:lnSpc>
                <a:spcPct val="90000"/>
              </a:lnSpc>
              <a:buFontTx/>
              <a:buNone/>
            </a:pPr>
            <a:endParaRPr lang="en-US" sz="1400"/>
          </a:p>
          <a:p>
            <a:pPr lvl="1">
              <a:lnSpc>
                <a:spcPct val="90000"/>
              </a:lnSpc>
            </a:pPr>
            <a:r>
              <a:rPr lang="en-US" sz="1600"/>
              <a:t>The Firefighters PLA</a:t>
            </a:r>
          </a:p>
          <a:p>
            <a:pPr lvl="2">
              <a:lnSpc>
                <a:spcPct val="90000"/>
              </a:lnSpc>
            </a:pPr>
            <a:r>
              <a:rPr lang="en-US" sz="1400"/>
              <a:t>Held with the Teamsters, Local Union No. 631 Firefighters</a:t>
            </a:r>
          </a:p>
          <a:p>
            <a:pPr lvl="2">
              <a:lnSpc>
                <a:spcPct val="90000"/>
              </a:lnSpc>
              <a:buFontTx/>
              <a:buNone/>
            </a:pPr>
            <a:endParaRPr lang="en-US" sz="1400"/>
          </a:p>
          <a:p>
            <a:pPr lvl="1">
              <a:lnSpc>
                <a:spcPct val="90000"/>
              </a:lnSpc>
            </a:pPr>
            <a:r>
              <a:rPr lang="en-US" sz="1600"/>
              <a:t>The Paramedics PLA</a:t>
            </a:r>
          </a:p>
          <a:p>
            <a:pPr lvl="2">
              <a:lnSpc>
                <a:spcPct val="90000"/>
              </a:lnSpc>
            </a:pPr>
            <a:r>
              <a:rPr lang="en-US" sz="1400"/>
              <a:t>Held with the International Association of Emergency Medical Technicians and Paramedics, Local Union No. R14-98</a:t>
            </a:r>
          </a:p>
          <a:p>
            <a:pPr lvl="2">
              <a:lnSpc>
                <a:spcPct val="90000"/>
              </a:lnSpc>
              <a:buFontTx/>
              <a:buNone/>
            </a:pPr>
            <a:endParaRPr lang="en-US" sz="1400"/>
          </a:p>
          <a:p>
            <a:pPr lvl="1">
              <a:lnSpc>
                <a:spcPct val="90000"/>
              </a:lnSpc>
            </a:pPr>
            <a:r>
              <a:rPr lang="en-US" sz="1600"/>
              <a:t>The Culinary PLA</a:t>
            </a:r>
          </a:p>
          <a:p>
            <a:pPr lvl="2">
              <a:lnSpc>
                <a:spcPct val="90000"/>
              </a:lnSpc>
            </a:pPr>
            <a:r>
              <a:rPr lang="en-US" sz="1400"/>
              <a:t>Held with the Culinary Workers, Local Union No. 226</a:t>
            </a:r>
          </a:p>
          <a:p>
            <a:pPr lvl="2">
              <a:lnSpc>
                <a:spcPct val="90000"/>
              </a:lnSpc>
              <a:buFontTx/>
              <a:buNone/>
            </a:pPr>
            <a:endParaRPr lang="en-US" sz="1400"/>
          </a:p>
          <a:p>
            <a:pPr lvl="1">
              <a:lnSpc>
                <a:spcPct val="90000"/>
              </a:lnSpc>
            </a:pPr>
            <a:r>
              <a:rPr lang="en-US" sz="1600"/>
              <a:t>The Maintenance Engineers PLA</a:t>
            </a:r>
          </a:p>
          <a:p>
            <a:pPr lvl="2">
              <a:lnSpc>
                <a:spcPct val="90000"/>
              </a:lnSpc>
            </a:pPr>
            <a:r>
              <a:rPr lang="en-US" sz="1400"/>
              <a:t>Held with the International Union of Operating Engineers, Local Union No. 501</a:t>
            </a:r>
          </a:p>
        </p:txBody>
      </p:sp>
    </p:spTree>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FFFF"/>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CFFFF"/>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9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657</TotalTime>
  <Words>632</Words>
  <Application>Microsoft PowerPoint</Application>
  <PresentationFormat>Letter Paper (8.5x11 in)</PresentationFormat>
  <Paragraphs>126</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 Unicode MS</vt:lpstr>
      <vt:lpstr>Arial</vt:lpstr>
      <vt:lpstr>blank</vt:lpstr>
      <vt:lpstr>Slide 1</vt:lpstr>
      <vt:lpstr>Topics</vt:lpstr>
      <vt:lpstr>Introduction</vt:lpstr>
      <vt:lpstr>Mission</vt:lpstr>
      <vt:lpstr>Agreements</vt:lpstr>
      <vt:lpstr>Agreements (cont.)</vt:lpstr>
      <vt:lpstr>Agreements (cont.)</vt:lpstr>
      <vt:lpstr>Agreements (cont.)</vt:lpstr>
      <vt:lpstr>Agreements (cont.)</vt:lpstr>
      <vt:lpstr>Agreements (cont.)</vt:lpstr>
      <vt:lpstr>Work Issues</vt:lpstr>
      <vt:lpstr>Safety Performance</vt:lpstr>
      <vt:lpstr>Conclusion</vt:lpstr>
    </vt:vector>
  </TitlesOfParts>
  <Company>National Security Technologies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NSTec Presentation Template</dc:title>
  <dc:creator>Administrative Services Department</dc:creator>
  <cp:lastModifiedBy>Bill Brisiel</cp:lastModifiedBy>
  <cp:revision>48</cp:revision>
  <cp:lastPrinted>2007-04-19T19:55:02Z</cp:lastPrinted>
  <dcterms:created xsi:type="dcterms:W3CDTF">2006-07-06T16:20:23Z</dcterms:created>
  <dcterms:modified xsi:type="dcterms:W3CDTF">2008-05-22T12:59:22Z</dcterms:modified>
</cp:coreProperties>
</file>